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75" r:id="rId6"/>
    <p:sldId id="278" r:id="rId7"/>
    <p:sldId id="276" r:id="rId8"/>
    <p:sldId id="277" r:id="rId9"/>
    <p:sldId id="280" r:id="rId10"/>
    <p:sldId id="271" r:id="rId11"/>
    <p:sldId id="272" r:id="rId12"/>
    <p:sldId id="27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93507-AD9A-4024-8984-7A5C845D5F82}" type="datetimeFigureOut">
              <a:rPr lang="en-US" smtClean="0"/>
              <a:pPr/>
              <a:t>8/23/2013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786C4E-F820-4A15-87BD-86D6905CBEB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C3643E1-0FA5-414E-A342-AF6E76A5B186}" type="datetime3">
              <a:rPr lang="en-US" smtClean="0"/>
              <a:pPr/>
              <a:t>23 August 2013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GB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F3CA312-AA78-42BB-8CD4-E863B6F2C59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A60A2-5C4D-4460-B0B5-0E648D56E4B2}" type="datetime3">
              <a:rPr lang="en-US" smtClean="0"/>
              <a:pPr/>
              <a:t>23 August 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A312-AA78-42BB-8CD4-E863B6F2C59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B626-3E98-446F-9064-70C80F64DB87}" type="datetime3">
              <a:rPr lang="en-US" smtClean="0"/>
              <a:pPr/>
              <a:t>23 August 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A312-AA78-42BB-8CD4-E863B6F2C59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4C17F-A84C-4C2A-B324-6C3FD988E5D6}" type="datetime3">
              <a:rPr lang="en-US" smtClean="0"/>
              <a:pPr/>
              <a:t>23 August 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A312-AA78-42BB-8CD4-E863B6F2C59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F2E18-CFE3-43E9-95F5-A8A0CE18C32A}" type="datetime3">
              <a:rPr lang="en-US" smtClean="0"/>
              <a:pPr/>
              <a:t>23 August 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A312-AA78-42BB-8CD4-E863B6F2C59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45651-1043-48A2-872E-8EFB2D1C6042}" type="datetime3">
              <a:rPr lang="en-US" smtClean="0"/>
              <a:pPr/>
              <a:t>23 August 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A312-AA78-42BB-8CD4-E863B6F2C59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8D8D52D-CE82-4D50-9315-A772C3FA5136}" type="datetime3">
              <a:rPr lang="en-US" smtClean="0"/>
              <a:pPr/>
              <a:t>23 August 2013</a:t>
            </a:fld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3CA312-AA78-42BB-8CD4-E863B6F2C59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23E4029-381A-4717-944E-6FA94EA43776}" type="datetime3">
              <a:rPr lang="en-US" smtClean="0"/>
              <a:pPr/>
              <a:t>23 August 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F3CA312-AA78-42BB-8CD4-E863B6F2C59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EE5F9-C7B7-4459-86BF-20AF0E8D281E}" type="datetime3">
              <a:rPr lang="en-US" smtClean="0"/>
              <a:pPr/>
              <a:t>23 August 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A312-AA78-42BB-8CD4-E863B6F2C59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6019C-E20C-4381-8F01-593F0668B697}" type="datetime3">
              <a:rPr lang="en-US" smtClean="0"/>
              <a:pPr/>
              <a:t>23 August 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A312-AA78-42BB-8CD4-E863B6F2C59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79970-204C-4FC6-9A64-34AE1539315C}" type="datetime3">
              <a:rPr lang="en-US" smtClean="0"/>
              <a:pPr/>
              <a:t>23 August 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A312-AA78-42BB-8CD4-E863B6F2C59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F5A0957-DED9-44AA-98FD-69F50B27B74B}" type="datetime3">
              <a:rPr lang="en-US" smtClean="0"/>
              <a:pPr/>
              <a:t>23 August 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GB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F3CA312-AA78-42BB-8CD4-E863B6F2C596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encom.gov.n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3200400" y="533400"/>
            <a:ext cx="5562600" cy="2286000"/>
          </a:xfrm>
        </p:spPr>
        <p:txBody>
          <a:bodyPr/>
          <a:lstStyle/>
          <a:p>
            <a:pPr eaLnBrk="1" hangingPunct="1"/>
            <a:r>
              <a:rPr lang="en-US" sz="3000" dirty="0" smtClean="0">
                <a:latin typeface="Arial Black" pitchFamily="34" charset="0"/>
              </a:rPr>
              <a:t>Governance of Pension Supervisory Authorities: Evidence from Nigeria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362200" y="4073525"/>
            <a:ext cx="6553200" cy="2174875"/>
          </a:xfrm>
        </p:spPr>
        <p:txBody>
          <a:bodyPr>
            <a:normAutofit fontScale="92500" lnSpcReduction="20000"/>
          </a:bodyPr>
          <a:lstStyle/>
          <a:p>
            <a:pPr marL="63500" eaLnBrk="1" hangingPunct="1"/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63500" algn="ctr" eaLnBrk="1" hangingPunct="1"/>
            <a:r>
              <a:rPr lang="en-US" dirty="0" smtClean="0">
                <a:latin typeface="Arial Black" pitchFamily="34" charset="0"/>
                <a:ea typeface="Tahoma" pitchFamily="34" charset="0"/>
                <a:cs typeface="Tahoma" pitchFamily="34" charset="0"/>
              </a:rPr>
              <a:t>By</a:t>
            </a:r>
          </a:p>
          <a:p>
            <a:pPr marL="63500" algn="ctr" eaLnBrk="1" hangingPunct="1"/>
            <a:endParaRPr lang="en-US" sz="2200" dirty="0" smtClean="0">
              <a:latin typeface="Arial Black" pitchFamily="34" charset="0"/>
              <a:ea typeface="Tahoma" pitchFamily="34" charset="0"/>
              <a:cs typeface="Tahoma" pitchFamily="34" charset="0"/>
            </a:endParaRPr>
          </a:p>
          <a:p>
            <a:pPr marL="63500" algn="ctr" eaLnBrk="1" hangingPunct="1"/>
            <a:r>
              <a:rPr lang="en-US" sz="2600" dirty="0" smtClean="0">
                <a:latin typeface="Arial Black" pitchFamily="34" charset="0"/>
                <a:ea typeface="Tahoma" pitchFamily="34" charset="0"/>
                <a:cs typeface="Tahoma" pitchFamily="34" charset="0"/>
              </a:rPr>
              <a:t>Peter Aghahowa</a:t>
            </a:r>
            <a:endParaRPr lang="en-US" sz="2600" dirty="0" smtClean="0">
              <a:latin typeface="Arial Black" pitchFamily="34" charset="0"/>
              <a:ea typeface="Tahoma" pitchFamily="34" charset="0"/>
              <a:cs typeface="Tahoma" pitchFamily="34" charset="0"/>
            </a:endParaRPr>
          </a:p>
          <a:p>
            <a:pPr marL="63500" algn="ctr" eaLnBrk="1" hangingPunct="1"/>
            <a:endParaRPr lang="en-US" sz="2200" dirty="0" smtClean="0">
              <a:latin typeface="Arial Black" pitchFamily="34" charset="0"/>
              <a:ea typeface="Tahoma" pitchFamily="34" charset="0"/>
              <a:cs typeface="Tahoma" pitchFamily="34" charset="0"/>
            </a:endParaRPr>
          </a:p>
          <a:p>
            <a:pPr marL="63500" algn="ctr" eaLnBrk="1" hangingPunct="1"/>
            <a:r>
              <a:rPr lang="en-US" sz="2200" dirty="0" smtClean="0">
                <a:latin typeface="Arial Black" pitchFamily="34" charset="0"/>
                <a:ea typeface="Tahoma" pitchFamily="34" charset="0"/>
                <a:cs typeface="Tahoma" pitchFamily="34" charset="0"/>
              </a:rPr>
              <a:t>Head, Inspection and Investigation Unit</a:t>
            </a:r>
            <a:endParaRPr lang="en-US" sz="2200" dirty="0" smtClean="0">
              <a:latin typeface="Arial Black" pitchFamily="34" charset="0"/>
              <a:ea typeface="Tahoma" pitchFamily="34" charset="0"/>
              <a:cs typeface="Tahoma" pitchFamily="34" charset="0"/>
            </a:endParaRPr>
          </a:p>
          <a:p>
            <a:pPr marL="63500" algn="ctr" eaLnBrk="1" hangingPunct="1"/>
            <a:r>
              <a:rPr lang="en-US" b="1" i="1" dirty="0" smtClean="0">
                <a:latin typeface="Arial Black" pitchFamily="34" charset="0"/>
                <a:ea typeface="Tahoma" pitchFamily="34" charset="0"/>
                <a:cs typeface="Tahoma" pitchFamily="34" charset="0"/>
              </a:rPr>
              <a:t>National Pension Commission</a:t>
            </a:r>
          </a:p>
        </p:txBody>
      </p:sp>
      <p:graphicFrame>
        <p:nvGraphicFramePr>
          <p:cNvPr id="6" name="Object 40"/>
          <p:cNvGraphicFramePr>
            <a:graphicFrameLocks noGrp="1" noChangeAspect="1"/>
          </p:cNvGraphicFramePr>
          <p:nvPr/>
        </p:nvGraphicFramePr>
        <p:xfrm>
          <a:off x="0" y="304800"/>
          <a:ext cx="2362200" cy="1828800"/>
        </p:xfrm>
        <a:graphic>
          <a:graphicData uri="http://schemas.openxmlformats.org/presentationml/2006/ole">
            <p:oleObj spid="_x0000_s1026" name="CorelDRAW" r:id="rId3" imgW="1008720" imgH="836640" progId="">
              <p:embed/>
            </p:oleObj>
          </a:graphicData>
        </a:graphic>
      </p:graphicFrame>
      <p:sp>
        <p:nvSpPr>
          <p:cNvPr id="7" name="Rectangle 6"/>
          <p:cNvSpPr/>
          <p:nvPr/>
        </p:nvSpPr>
        <p:spPr>
          <a:xfrm>
            <a:off x="152400" y="2286000"/>
            <a:ext cx="25146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kumimoji="1"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National Pension Commission</a:t>
            </a:r>
          </a:p>
          <a:p>
            <a:pPr algn="ctr" eaLnBrk="0" hangingPunct="0">
              <a:defRPr/>
            </a:pPr>
            <a:r>
              <a:rPr kumimoji="1"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(</a:t>
            </a:r>
            <a:r>
              <a:rPr kumimoji="1" lang="en-U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PenCom</a:t>
            </a:r>
            <a:r>
              <a:rPr kumimoji="1"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)</a:t>
            </a:r>
            <a:endParaRPr lang="en-GB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686800" cy="914400"/>
          </a:xfrm>
        </p:spPr>
        <p:txBody>
          <a:bodyPr>
            <a:normAutofit/>
          </a:bodyPr>
          <a:lstStyle/>
          <a:p>
            <a:pPr lvl="0" algn="ctr"/>
            <a:r>
              <a:rPr lang="en-US" sz="2600" b="1" dirty="0" smtClean="0">
                <a:latin typeface="Arial Rounded MT Bold" pitchFamily="34" charset="0"/>
              </a:rPr>
              <a:t>Efforts Made to Improve Good Governance Practices in the Commission</a:t>
            </a:r>
            <a:endParaRPr lang="en-GB" sz="2600" b="1" dirty="0" smtClean="0"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10600" cy="4934712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>
                <a:latin typeface="Arial Rounded MT Bold" pitchFamily="34" charset="0"/>
              </a:rPr>
              <a:t>Consultative philosophy in rule and decision making</a:t>
            </a:r>
          </a:p>
          <a:p>
            <a:r>
              <a:rPr lang="en-US" sz="2400" dirty="0" smtClean="0">
                <a:latin typeface="Arial Rounded MT Bold" pitchFamily="34" charset="0"/>
              </a:rPr>
              <a:t>Regular quarterly meetings with Licensed Pension Fund Operators</a:t>
            </a:r>
          </a:p>
          <a:p>
            <a:r>
              <a:rPr lang="en-US" sz="2400" dirty="0" smtClean="0">
                <a:latin typeface="Arial Rounded MT Bold" pitchFamily="34" charset="0"/>
              </a:rPr>
              <a:t>Development of Industry-wide strategic plan in collaboration with key stakeholders</a:t>
            </a:r>
          </a:p>
          <a:p>
            <a:r>
              <a:rPr lang="en-US" sz="2400" dirty="0" smtClean="0">
                <a:latin typeface="Arial Rounded MT Bold" pitchFamily="34" charset="0"/>
              </a:rPr>
              <a:t>Benchmarking processes and procedures along international best practices</a:t>
            </a:r>
          </a:p>
          <a:p>
            <a:r>
              <a:rPr lang="en-US" sz="2400" dirty="0" smtClean="0">
                <a:latin typeface="Arial Rounded MT Bold" pitchFamily="34" charset="0"/>
              </a:rPr>
              <a:t>Strict regime of Sanctions on erring operators</a:t>
            </a:r>
          </a:p>
          <a:p>
            <a:r>
              <a:rPr lang="en-US" sz="2400" dirty="0" smtClean="0">
                <a:latin typeface="Arial Rounded MT Bold" pitchFamily="34" charset="0"/>
              </a:rPr>
              <a:t>Inclusion of compliance with PRA 2004 as part of the requirements to bid FGN Contracts under the Public Procurement Act 2007  </a:t>
            </a:r>
          </a:p>
          <a:p>
            <a:r>
              <a:rPr lang="en-US" sz="2400" dirty="0" smtClean="0">
                <a:latin typeface="Arial Rounded MT Bold" pitchFamily="34" charset="0"/>
              </a:rPr>
              <a:t>Working on developing Customer Satisfaction Index to ensure effective service delivery</a:t>
            </a:r>
          </a:p>
          <a:p>
            <a:r>
              <a:rPr lang="en-US" sz="2400" dirty="0" smtClean="0">
                <a:latin typeface="Arial Rounded MT Bold" pitchFamily="34" charset="0"/>
              </a:rPr>
              <a:t>Building a Call-Centre to track and ensure effective response to complaints</a:t>
            </a:r>
            <a:endParaRPr lang="en-GB" sz="2400" dirty="0">
              <a:latin typeface="Arial Rounded MT Bold" pitchFamily="34" charset="0"/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2057400" cy="457200"/>
          </a:xfrm>
        </p:spPr>
        <p:txBody>
          <a:bodyPr/>
          <a:lstStyle/>
          <a:p>
            <a:fld id="{FCADC143-73DB-497D-8665-52F0D5AF7375}" type="datetime3">
              <a:rPr lang="en-US" sz="1800" b="1" smtClean="0">
                <a:solidFill>
                  <a:schemeClr val="tx2"/>
                </a:solidFill>
              </a:rPr>
              <a:pPr/>
              <a:t>23 August 2013</a:t>
            </a:fld>
            <a:endParaRPr lang="en-GB" sz="1800" b="1" dirty="0">
              <a:solidFill>
                <a:schemeClr val="tx2"/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6416040"/>
            <a:ext cx="762000" cy="365760"/>
          </a:xfrm>
        </p:spPr>
        <p:txBody>
          <a:bodyPr/>
          <a:lstStyle/>
          <a:p>
            <a:fld id="{CF3CA312-AA78-42BB-8CD4-E863B6F2C596}" type="slidenum">
              <a:rPr lang="en-GB" b="1" smtClean="0">
                <a:solidFill>
                  <a:schemeClr val="tx2"/>
                </a:solidFill>
              </a:rPr>
              <a:pPr/>
              <a:t>10</a:t>
            </a:fld>
            <a:endParaRPr lang="en-GB" b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57200"/>
            <a:ext cx="8763000" cy="1143000"/>
          </a:xfrm>
        </p:spPr>
        <p:txBody>
          <a:bodyPr>
            <a:noAutofit/>
          </a:bodyPr>
          <a:lstStyle/>
          <a:p>
            <a:pPr algn="ctr"/>
            <a:r>
              <a:rPr lang="en-US" sz="3000" b="1" dirty="0" smtClean="0">
                <a:latin typeface="Arial Rounded MT Bold" pitchFamily="34" charset="0"/>
              </a:rPr>
              <a:t>Efforts Made to Improve Good Governance….Cont’d</a:t>
            </a:r>
            <a:endParaRPr lang="en-GB" sz="3000" b="1" dirty="0"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610600" cy="4572000"/>
          </a:xfrm>
        </p:spPr>
        <p:txBody>
          <a:bodyPr>
            <a:normAutofit/>
          </a:bodyPr>
          <a:lstStyle/>
          <a:p>
            <a:r>
              <a:rPr lang="en-US" sz="2200" dirty="0" smtClean="0">
                <a:solidFill>
                  <a:schemeClr val="tx2"/>
                </a:solidFill>
                <a:latin typeface="Arial Rounded MT Bold" pitchFamily="34" charset="0"/>
              </a:rPr>
              <a:t>Engagement of Recovery Agents to retrieve outstanding pension contributions with interest penalty from errant private sector employers</a:t>
            </a:r>
          </a:p>
          <a:p>
            <a:r>
              <a:rPr lang="en-US" sz="2200" dirty="0" smtClean="0">
                <a:solidFill>
                  <a:schemeClr val="tx2"/>
                </a:solidFill>
                <a:latin typeface="Arial Rounded MT Bold" pitchFamily="34" charset="0"/>
              </a:rPr>
              <a:t>Improved collaboration with Sister Regulatory Agencies </a:t>
            </a:r>
          </a:p>
          <a:p>
            <a:r>
              <a:rPr lang="en-US" sz="2200" dirty="0" smtClean="0">
                <a:solidFill>
                  <a:schemeClr val="tx2"/>
                </a:solidFill>
                <a:latin typeface="Arial Rounded MT Bold" pitchFamily="34" charset="0"/>
              </a:rPr>
              <a:t>Enhancement of documentation on staff conduct and management of potential conflicts of interest</a:t>
            </a:r>
          </a:p>
          <a:p>
            <a:r>
              <a:rPr lang="en-US" sz="2200" dirty="0" smtClean="0">
                <a:solidFill>
                  <a:schemeClr val="tx2"/>
                </a:solidFill>
                <a:latin typeface="Arial Rounded MT Bold" pitchFamily="34" charset="0"/>
              </a:rPr>
              <a:t>Independent reviews of decisions affecting supervised entities</a:t>
            </a:r>
          </a:p>
          <a:p>
            <a:r>
              <a:rPr lang="en-US" sz="2200" dirty="0" smtClean="0">
                <a:solidFill>
                  <a:schemeClr val="tx2"/>
                </a:solidFill>
                <a:latin typeface="Arial Rounded MT Bold" pitchFamily="34" charset="0"/>
              </a:rPr>
              <a:t>Streamlined and </a:t>
            </a:r>
            <a:r>
              <a:rPr lang="en-US" sz="2200" dirty="0" err="1" smtClean="0">
                <a:solidFill>
                  <a:schemeClr val="tx2"/>
                </a:solidFill>
                <a:latin typeface="Arial Rounded MT Bold" pitchFamily="34" charset="0"/>
              </a:rPr>
              <a:t>digitised</a:t>
            </a:r>
            <a:r>
              <a:rPr lang="en-US" sz="2200" dirty="0" smtClean="0">
                <a:solidFill>
                  <a:schemeClr val="tx2"/>
                </a:solidFill>
                <a:latin typeface="Arial Rounded MT Bold" pitchFamily="34" charset="0"/>
              </a:rPr>
              <a:t> all data handling processes across the Commission and the Pension Industry </a:t>
            </a:r>
          </a:p>
          <a:p>
            <a:r>
              <a:rPr lang="en-US" sz="2200" dirty="0" smtClean="0">
                <a:solidFill>
                  <a:schemeClr val="tx2"/>
                </a:solidFill>
                <a:latin typeface="Arial Rounded MT Bold" pitchFamily="34" charset="0"/>
              </a:rPr>
              <a:t>Collaboration with development partners to enhance the capacity of the Commission’s Manpower 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2057400" cy="457200"/>
          </a:xfrm>
        </p:spPr>
        <p:txBody>
          <a:bodyPr/>
          <a:lstStyle/>
          <a:p>
            <a:fld id="{FCADC143-73DB-497D-8665-52F0D5AF7375}" type="datetime3">
              <a:rPr lang="en-US" sz="1800" b="1" smtClean="0">
                <a:solidFill>
                  <a:schemeClr val="tx2"/>
                </a:solidFill>
              </a:rPr>
              <a:pPr/>
              <a:t>23 August 2013</a:t>
            </a:fld>
            <a:endParaRPr lang="en-GB" sz="1800" b="1" dirty="0">
              <a:solidFill>
                <a:schemeClr val="tx2"/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6416040"/>
            <a:ext cx="762000" cy="365760"/>
          </a:xfrm>
        </p:spPr>
        <p:txBody>
          <a:bodyPr/>
          <a:lstStyle/>
          <a:p>
            <a:fld id="{CF3CA312-AA78-42BB-8CD4-E863B6F2C596}" type="slidenum">
              <a:rPr lang="en-GB" b="1" smtClean="0">
                <a:solidFill>
                  <a:schemeClr val="tx2"/>
                </a:solidFill>
              </a:rPr>
              <a:pPr/>
              <a:t>11</a:t>
            </a:fld>
            <a:endParaRPr lang="en-GB" b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609600" y="1162050"/>
            <a:ext cx="8122576" cy="493395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Thank You</a:t>
            </a:r>
          </a:p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endParaRPr kumimoji="0" lang="en-GB" sz="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en-GB" sz="3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National Pension Commission (PenCom)</a:t>
            </a:r>
          </a:p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Plot 174, 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Adetokunbo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Ademola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 Crescent,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Wuse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 II</a:t>
            </a:r>
            <a:b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</a:b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P.M.B. 5170,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Wuse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,  Abuja - Nigeria</a:t>
            </a:r>
            <a:b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</a:b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Tel.: +234-9-4138736-40</a:t>
            </a:r>
          </a:p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/>
            </a:r>
            <a:b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</a:b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ill Sans MT" pitchFamily="34" charset="0"/>
                <a:ea typeface="+mn-ea"/>
                <a:cs typeface="+mn-cs"/>
                <a:hlinkClick r:id="rId2"/>
              </a:rPr>
              <a:t>www.pencom.gov.ng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Gill Sans MT" pitchFamily="34" charset="0"/>
              <a:ea typeface="+mn-ea"/>
              <a:cs typeface="+mn-cs"/>
            </a:endParaRPr>
          </a:p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ill Sans MT" pitchFamily="34" charset="0"/>
                <a:ea typeface="+mn-ea"/>
                <a:cs typeface="+mn-cs"/>
              </a:rPr>
              <a:t>Email: info@pencom.gov.ng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914400"/>
            <a:ext cx="8458200" cy="60960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latin typeface="Arial Rounded MT Bold" pitchFamily="34" charset="0"/>
              </a:rPr>
              <a:t>Outline</a:t>
            </a:r>
            <a:endParaRPr lang="en-GB" sz="4800" b="1" dirty="0"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686800" cy="4572000"/>
          </a:xfrm>
        </p:spPr>
        <p:txBody>
          <a:bodyPr>
            <a:normAutofit/>
          </a:bodyPr>
          <a:lstStyle/>
          <a:p>
            <a:pPr lvl="0">
              <a:buClrTx/>
            </a:pPr>
            <a:r>
              <a:rPr lang="en-US" dirty="0" smtClean="0">
                <a:latin typeface="Arial Rounded MT Bold" pitchFamily="34" charset="0"/>
              </a:rPr>
              <a:t>Pension Supervisory Authority (PSA) Governance</a:t>
            </a:r>
          </a:p>
          <a:p>
            <a:pPr lvl="0">
              <a:buClrTx/>
            </a:pPr>
            <a:r>
              <a:rPr lang="en-US" dirty="0" smtClean="0">
                <a:latin typeface="Arial Rounded MT Bold" pitchFamily="34" charset="0"/>
              </a:rPr>
              <a:t>Governance Practice at the National Pension Commission</a:t>
            </a:r>
          </a:p>
          <a:p>
            <a:pPr lvl="0">
              <a:buClrTx/>
            </a:pPr>
            <a:r>
              <a:rPr lang="en-US" dirty="0" smtClean="0">
                <a:latin typeface="Arial Rounded MT Bold" pitchFamily="34" charset="0"/>
              </a:rPr>
              <a:t>Key Challenges of Governance in the Commission</a:t>
            </a:r>
            <a:endParaRPr lang="en-GB" dirty="0" smtClean="0">
              <a:latin typeface="Arial Rounded MT Bold" pitchFamily="34" charset="0"/>
            </a:endParaRPr>
          </a:p>
          <a:p>
            <a:pPr lvl="0">
              <a:buClrTx/>
            </a:pPr>
            <a:r>
              <a:rPr lang="en-US" dirty="0" smtClean="0">
                <a:latin typeface="Arial Rounded MT Bold" pitchFamily="34" charset="0"/>
              </a:rPr>
              <a:t>Efforts made to improve good governance practices in the Commission</a:t>
            </a:r>
          </a:p>
          <a:p>
            <a:endParaRPr lang="en-GB" dirty="0">
              <a:latin typeface="Arial Rounded MT Bold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324600"/>
            <a:ext cx="1371600" cy="457200"/>
          </a:xfrm>
        </p:spPr>
        <p:txBody>
          <a:bodyPr/>
          <a:lstStyle/>
          <a:p>
            <a:fld id="{FCADC143-73DB-497D-8665-52F0D5AF7375}" type="datetime3">
              <a:rPr lang="en-US" sz="1200" b="1" smtClean="0">
                <a:solidFill>
                  <a:schemeClr val="tx2"/>
                </a:solidFill>
              </a:rPr>
              <a:pPr/>
              <a:t>23 August 2013</a:t>
            </a:fld>
            <a:endParaRPr lang="en-GB" sz="1200" b="1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6339840"/>
            <a:ext cx="762000" cy="365760"/>
          </a:xfrm>
        </p:spPr>
        <p:txBody>
          <a:bodyPr/>
          <a:lstStyle/>
          <a:p>
            <a:fld id="{CF3CA312-AA78-42BB-8CD4-E863B6F2C596}" type="slidenum">
              <a:rPr lang="en-GB" b="1" smtClean="0">
                <a:solidFill>
                  <a:schemeClr val="tx2"/>
                </a:solidFill>
              </a:rPr>
              <a:pPr/>
              <a:t>2</a:t>
            </a:fld>
            <a:endParaRPr lang="en-GB" b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610600" cy="914400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rial Rounded MT Bold" pitchFamily="34" charset="0"/>
              </a:rPr>
              <a:t>Pension Supervisory Authority (PSA) Governance</a:t>
            </a:r>
            <a:endParaRPr lang="en-GB" sz="2400" b="1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1066800"/>
          </a:xfrm>
        </p:spPr>
        <p:txBody>
          <a:bodyPr>
            <a:normAutofit/>
          </a:bodyPr>
          <a:lstStyle/>
          <a:p>
            <a:pPr>
              <a:buSzPct val="150000"/>
            </a:pPr>
            <a:r>
              <a:rPr lang="en-US" sz="2000" dirty="0" smtClean="0">
                <a:latin typeface="Arial Rounded MT Bold" pitchFamily="34" charset="0"/>
              </a:rPr>
              <a:t>Governance of Pension Supervisory Authorities (PSA) refers to the structure and processes for overseeing and administering pension matters</a:t>
            </a:r>
          </a:p>
          <a:p>
            <a:endParaRPr lang="en-US" sz="2000" dirty="0" smtClean="0">
              <a:latin typeface="Arial Rounded MT Bold" pitchFamily="34" charset="0"/>
            </a:endParaRPr>
          </a:p>
          <a:p>
            <a:endParaRPr lang="en-GB" sz="2000" dirty="0">
              <a:latin typeface="Arial Rounded MT 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2420" y="2072390"/>
            <a:ext cx="4495800" cy="441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5425" indent="-225425">
              <a:buFont typeface="Courier New" pitchFamily="49" charset="0"/>
              <a:buChar char="o"/>
            </a:pPr>
            <a:endParaRPr lang="en-US" sz="1600" dirty="0" smtClean="0">
              <a:solidFill>
                <a:schemeClr val="tx1"/>
              </a:solidFill>
              <a:latin typeface="Arial Rounded MT Bold" pitchFamily="34" charset="0"/>
            </a:endParaRPr>
          </a:p>
          <a:p>
            <a:pPr marL="225425" indent="-225425">
              <a:buFont typeface="Courier New" pitchFamily="49" charset="0"/>
              <a:buChar char="o"/>
            </a:pPr>
            <a:endParaRPr lang="en-US" sz="1600" dirty="0" smtClean="0">
              <a:solidFill>
                <a:schemeClr val="tx1"/>
              </a:solidFill>
              <a:latin typeface="Arial Rounded MT Bold" pitchFamily="34" charset="0"/>
            </a:endParaRPr>
          </a:p>
          <a:p>
            <a:pPr marL="225425" indent="-225425">
              <a:buFont typeface="Courier New" pitchFamily="49" charset="0"/>
              <a:buChar char="o"/>
            </a:pPr>
            <a:endParaRPr lang="en-US" sz="400" dirty="0" smtClean="0">
              <a:solidFill>
                <a:schemeClr val="tx1"/>
              </a:solidFill>
              <a:latin typeface="Arial Rounded MT Bold" pitchFamily="34" charset="0"/>
            </a:endParaRPr>
          </a:p>
          <a:p>
            <a:pPr marL="225425" indent="-225425">
              <a:buFont typeface="Courier New" pitchFamily="49" charset="0"/>
              <a:buChar char="o"/>
            </a:pPr>
            <a:r>
              <a:rPr lang="en-US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It promotes confidence of stakeholders, counterparties and the market</a:t>
            </a:r>
          </a:p>
          <a:p>
            <a:pPr marL="225425" indent="-225425">
              <a:buFont typeface="Courier New" pitchFamily="49" charset="0"/>
              <a:buChar char="o"/>
            </a:pPr>
            <a:r>
              <a:rPr lang="en-US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It enhances the credibility of the Entities that are under the supervision of the  PSA</a:t>
            </a:r>
          </a:p>
          <a:p>
            <a:pPr marL="225425" indent="-225425">
              <a:buFont typeface="Courier New" pitchFamily="49" charset="0"/>
              <a:buChar char="o"/>
            </a:pPr>
            <a:r>
              <a:rPr lang="en-US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It helps to handling conflicts of interest between the Supervisory Authority and Stakeholders</a:t>
            </a:r>
          </a:p>
          <a:p>
            <a:pPr marL="225425" indent="-225425">
              <a:buFont typeface="Courier New" pitchFamily="49" charset="0"/>
              <a:buChar char="o"/>
            </a:pPr>
            <a:r>
              <a:rPr lang="en-US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It is one of the preconditions for the soundness of the pension industry</a:t>
            </a:r>
          </a:p>
          <a:p>
            <a:pPr marL="225425" indent="-225425">
              <a:buFont typeface="Courier New" pitchFamily="49" charset="0"/>
              <a:buChar char="o"/>
            </a:pPr>
            <a:r>
              <a:rPr lang="en-US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It is key to the implementation of risk-based supervision of the pension industry</a:t>
            </a:r>
          </a:p>
        </p:txBody>
      </p:sp>
      <p:sp>
        <p:nvSpPr>
          <p:cNvPr id="5" name="Rectangle 4"/>
          <p:cNvSpPr/>
          <p:nvPr/>
        </p:nvSpPr>
        <p:spPr>
          <a:xfrm>
            <a:off x="122420" y="2300991"/>
            <a:ext cx="4495800" cy="53339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rial Black" pitchFamily="34" charset="0"/>
              </a:rPr>
              <a:t>Importance of Good Governance</a:t>
            </a:r>
            <a:endParaRPr lang="en-US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76800" y="2057400"/>
            <a:ext cx="4114800" cy="441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5425" indent="-225425">
              <a:buFont typeface="Courier New" pitchFamily="49" charset="0"/>
              <a:buChar char="o"/>
            </a:pPr>
            <a:endParaRPr lang="en-US" sz="1600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marL="225425" indent="-225425">
              <a:buFont typeface="Courier New" pitchFamily="49" charset="0"/>
              <a:buChar char="o"/>
            </a:pPr>
            <a:endParaRPr lang="en-US" sz="1600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marL="225425" indent="-225425">
              <a:buFont typeface="Courier New" pitchFamily="49" charset="0"/>
              <a:buChar char="o"/>
            </a:pPr>
            <a:endParaRPr lang="en-US" sz="400" dirty="0" smtClean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76800" y="2057400"/>
            <a:ext cx="4114800" cy="533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rial Black" pitchFamily="34" charset="0"/>
              </a:rPr>
              <a:t>Good Governance Categories</a:t>
            </a:r>
            <a:endParaRPr lang="en-US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3000" y="2590800"/>
            <a:ext cx="3962400" cy="1066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Independence </a:t>
            </a:r>
            <a:r>
              <a:rPr lang="en-US" sz="2000" b="1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-  </a:t>
            </a:r>
            <a:r>
              <a:rPr lang="en-US" sz="1600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Responsibilities &amp; Powers, appointment of governing board, source of funding and non-interference</a:t>
            </a:r>
            <a:endParaRPr lang="en-US" b="1" dirty="0">
              <a:solidFill>
                <a:schemeClr val="tx1"/>
              </a:solidFill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53000" y="3718810"/>
            <a:ext cx="3962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Accountability </a:t>
            </a:r>
            <a:r>
              <a:rPr lang="en-US" sz="2000" b="1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-  </a:t>
            </a:r>
            <a:r>
              <a:rPr lang="en-US" sz="1600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External audits, organization structure and Performance Measurements</a:t>
            </a:r>
            <a:endParaRPr lang="en-US" b="1" dirty="0">
              <a:solidFill>
                <a:schemeClr val="tx1"/>
              </a:solidFill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53000" y="4666940"/>
            <a:ext cx="3962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Transparency </a:t>
            </a:r>
            <a:r>
              <a:rPr lang="en-US" sz="2000" b="1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-  </a:t>
            </a:r>
            <a:r>
              <a:rPr lang="en-US" sz="1600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Objectives and achievements clearly understood; and consultative philosophy</a:t>
            </a:r>
            <a:endParaRPr lang="en-US" b="1" dirty="0">
              <a:solidFill>
                <a:schemeClr val="tx1"/>
              </a:solidFill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953000" y="5638800"/>
            <a:ext cx="3962400" cy="8069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Integrity </a:t>
            </a:r>
            <a:r>
              <a:rPr lang="en-US" sz="2000" b="1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-  </a:t>
            </a:r>
            <a:r>
              <a:rPr lang="en-US" sz="1600" dirty="0" smtClean="0">
                <a:solidFill>
                  <a:schemeClr val="tx1"/>
                </a:solidFill>
                <a:latin typeface="Arial Rounded MT Bold" pitchFamily="34" charset="0"/>
                <a:cs typeface="Arial" pitchFamily="34" charset="0"/>
              </a:rPr>
              <a:t>Codes of conduct, discretion to apply powers, internal controls and competent staff</a:t>
            </a:r>
            <a:endParaRPr lang="en-US" b="1" dirty="0">
              <a:solidFill>
                <a:schemeClr val="tx1"/>
              </a:solidFill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2057400" cy="457200"/>
          </a:xfrm>
        </p:spPr>
        <p:txBody>
          <a:bodyPr/>
          <a:lstStyle/>
          <a:p>
            <a:fld id="{FCADC143-73DB-497D-8665-52F0D5AF7375}" type="datetime3">
              <a:rPr lang="en-US" sz="1800" b="1" smtClean="0">
                <a:solidFill>
                  <a:schemeClr val="tx2"/>
                </a:solidFill>
              </a:rPr>
              <a:pPr/>
              <a:t>23 August 2013</a:t>
            </a:fld>
            <a:endParaRPr lang="en-GB" sz="1800" b="1" dirty="0">
              <a:solidFill>
                <a:schemeClr val="tx2"/>
              </a:solidFill>
            </a:endParaRP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6416040"/>
            <a:ext cx="762000" cy="365760"/>
          </a:xfrm>
        </p:spPr>
        <p:txBody>
          <a:bodyPr/>
          <a:lstStyle/>
          <a:p>
            <a:fld id="{CF3CA312-AA78-42BB-8CD4-E863B6F2C596}" type="slidenum">
              <a:rPr lang="en-GB" b="1" smtClean="0">
                <a:solidFill>
                  <a:schemeClr val="tx2"/>
                </a:solidFill>
              </a:rPr>
              <a:pPr/>
              <a:t>3</a:t>
            </a:fld>
            <a:endParaRPr lang="en-GB" b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57200"/>
            <a:ext cx="8610600" cy="533400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latin typeface="Arial Rounded MT Bold" pitchFamily="34" charset="0"/>
              </a:rPr>
              <a:t>Governance Practice in National Pension Commission</a:t>
            </a:r>
            <a:endParaRPr lang="en-GB" sz="2400" b="1" dirty="0">
              <a:latin typeface="Arial Rounded MT Bold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" y="990600"/>
          <a:ext cx="8763000" cy="556463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47800"/>
                <a:gridCol w="1828800"/>
                <a:gridCol w="5486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Arial Rounded MT Bold" pitchFamily="34" charset="0"/>
                        </a:rPr>
                        <a:t>Category</a:t>
                      </a:r>
                      <a:endParaRPr lang="en-US" sz="1600" b="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Arial Rounded MT Bold" pitchFamily="34" charset="0"/>
                        </a:rPr>
                        <a:t>Parameter</a:t>
                      </a:r>
                      <a:endParaRPr lang="en-US" sz="1600" b="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Arial Rounded MT Bold" pitchFamily="34" charset="0"/>
                        </a:rPr>
                        <a:t>Status</a:t>
                      </a:r>
                      <a:r>
                        <a:rPr lang="en-US" sz="1600" b="0" baseline="0" dirty="0" smtClean="0">
                          <a:latin typeface="Arial Rounded MT Bold" pitchFamily="34" charset="0"/>
                        </a:rPr>
                        <a:t> </a:t>
                      </a:r>
                      <a:endParaRPr lang="en-US" sz="1600" b="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 Rounded MT Bold" pitchFamily="34" charset="0"/>
                        </a:rPr>
                        <a:t>Independence</a:t>
                      </a:r>
                      <a:endParaRPr lang="en-US" sz="14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indent="-225425"/>
                      <a:r>
                        <a:rPr lang="en-US" sz="1400" dirty="0" smtClean="0">
                          <a:latin typeface="Arial Rounded MT Bold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Arial Rounded MT Bold" pitchFamily="34" charset="0"/>
                        </a:rPr>
                        <a:t>i</a:t>
                      </a:r>
                      <a:r>
                        <a:rPr lang="en-US" sz="1400" dirty="0" smtClean="0">
                          <a:latin typeface="Arial Rounded MT Bold" pitchFamily="34" charset="0"/>
                        </a:rPr>
                        <a:t>)  Responsibilities &amp; Powers</a:t>
                      </a:r>
                      <a:endParaRPr lang="en-US" sz="14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5100" marR="0" lvl="1" indent="-1651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400" dirty="0" err="1" smtClean="0">
                          <a:latin typeface="Arial Rounded MT Bold" pitchFamily="34" charset="0"/>
                        </a:rPr>
                        <a:t>PenCom’s</a:t>
                      </a:r>
                      <a:r>
                        <a:rPr lang="en-GB" sz="1400" dirty="0" smtClean="0">
                          <a:latin typeface="Arial Rounded MT Bold" pitchFamily="34" charset="0"/>
                        </a:rPr>
                        <a:t> responsibilities and powers are clearly defined in the Law (Pension Reform Act 2004)</a:t>
                      </a:r>
                      <a:endParaRPr lang="en-GB" sz="1400" b="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4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4163" indent="-284163"/>
                      <a:r>
                        <a:rPr lang="en-US" sz="1400" dirty="0" smtClean="0">
                          <a:latin typeface="Arial Rounded MT Bold" pitchFamily="34" charset="0"/>
                        </a:rPr>
                        <a:t>(ii)   Appointment of Board</a:t>
                      </a:r>
                      <a:endParaRPr lang="en-US" sz="14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5100" indent="-165100">
                        <a:buClrTx/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Arial Rounded MT Bold" pitchFamily="34" charset="0"/>
                        </a:rPr>
                        <a:t>The Director General and other Executive Committee members (EXCO) are appointed  by the President subject to approval by the Senate</a:t>
                      </a:r>
                    </a:p>
                    <a:p>
                      <a:pPr marL="165100" indent="-165100">
                        <a:buClrTx/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Arial Rounded MT Bold" pitchFamily="34" charset="0"/>
                        </a:rPr>
                        <a:t>The Board consists of institutional members drawn from the </a:t>
                      </a:r>
                      <a:r>
                        <a:rPr lang="en-US" sz="1400" dirty="0" err="1" smtClean="0">
                          <a:latin typeface="Arial Rounded MT Bold" pitchFamily="34" charset="0"/>
                        </a:rPr>
                        <a:t>Labour</a:t>
                      </a:r>
                      <a:r>
                        <a:rPr lang="en-US" sz="1400" dirty="0" smtClean="0">
                          <a:latin typeface="Arial Rounded MT Bold" pitchFamily="34" charset="0"/>
                        </a:rPr>
                        <a:t> Unions, Union of Pensioners,  Employers’ Association, and Financial Regulatory Agencies</a:t>
                      </a:r>
                      <a:endParaRPr lang="en-US" sz="1400" dirty="0" smtClean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011680">
                <a:tc>
                  <a:txBody>
                    <a:bodyPr/>
                    <a:lstStyle/>
                    <a:p>
                      <a:endParaRPr lang="en-US" sz="14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4163" indent="-284163"/>
                      <a:r>
                        <a:rPr lang="en-US" sz="1400" dirty="0" smtClean="0">
                          <a:latin typeface="Arial Rounded MT Bold" pitchFamily="34" charset="0"/>
                        </a:rPr>
                        <a:t>(iii) Governance Structure</a:t>
                      </a:r>
                      <a:endParaRPr lang="en-US" sz="14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5100" indent="-165100">
                        <a:buClrTx/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Arial Rounded MT Bold" pitchFamily="34" charset="0"/>
                        </a:rPr>
                        <a:t>The Board is the highest decision making body</a:t>
                      </a:r>
                    </a:p>
                    <a:p>
                      <a:pPr marL="165100" indent="-165100">
                        <a:buClrTx/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Arial Rounded MT Bold" pitchFamily="34" charset="0"/>
                        </a:rPr>
                        <a:t>The EXCO is responsible for the day-to day administration of the Commission  and is headed by the Director General who is supported by Four Commissioners</a:t>
                      </a:r>
                    </a:p>
                    <a:p>
                      <a:pPr marL="165100" indent="-165100">
                        <a:buClrTx/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Arial Rounded MT Bold" pitchFamily="34" charset="0"/>
                        </a:rPr>
                        <a:t>The Chairman and EXCO are appointed for a fixed term of four years which is renewable only once</a:t>
                      </a:r>
                    </a:p>
                    <a:p>
                      <a:pPr marL="165100" indent="-165100">
                        <a:buClrTx/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Arial Rounded MT Bold" pitchFamily="34" charset="0"/>
                        </a:rPr>
                        <a:t>The remuneration policy of the EXCO and Board are set in clear and transparent manners and approved by the Salaries and Wages Commission</a:t>
                      </a:r>
                      <a:endParaRPr lang="en-GB" sz="1400" dirty="0" smtClean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52120">
                <a:tc>
                  <a:txBody>
                    <a:bodyPr/>
                    <a:lstStyle/>
                    <a:p>
                      <a:endParaRPr lang="en-US" sz="14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 Rounded MT Bold" pitchFamily="34" charset="0"/>
                        </a:rPr>
                        <a:t>(iii) Funding</a:t>
                      </a:r>
                      <a:endParaRPr lang="en-US" sz="14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5100" indent="-165100">
                        <a:buFont typeface="Arial" pitchFamily="34" charset="0"/>
                        <a:buChar char="•"/>
                      </a:pPr>
                      <a:r>
                        <a:rPr lang="en-US" sz="1400" dirty="0" smtClean="0">
                          <a:latin typeface="Arial Rounded MT Bold" pitchFamily="34" charset="0"/>
                        </a:rPr>
                        <a:t>Funding is largely from fees and penalties, but is augmented by government for capital expenditure</a:t>
                      </a:r>
                      <a:endParaRPr lang="en-US" sz="14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4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4163" indent="-284163"/>
                      <a:r>
                        <a:rPr lang="en-US" sz="1400" dirty="0" smtClean="0">
                          <a:latin typeface="Arial Rounded MT Bold" pitchFamily="34" charset="0"/>
                        </a:rPr>
                        <a:t>(iv)</a:t>
                      </a:r>
                      <a:r>
                        <a:rPr lang="en-US" sz="1400" baseline="0" dirty="0" smtClean="0">
                          <a:latin typeface="Arial Rounded MT Bold" pitchFamily="34" charset="0"/>
                        </a:rPr>
                        <a:t> Operational Independence</a:t>
                      </a:r>
                      <a:endParaRPr lang="en-US" sz="14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65100" marR="0" lvl="1" indent="-1651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400" dirty="0" smtClean="0">
                          <a:latin typeface="Arial Rounded MT Bold" pitchFamily="34" charset="0"/>
                        </a:rPr>
                        <a:t>PenCom has an unusually large degree of freedom</a:t>
                      </a:r>
                    </a:p>
                    <a:p>
                      <a:pPr marL="165100" marR="0" lvl="1" indent="-1651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400" dirty="0" smtClean="0">
                          <a:latin typeface="Arial Rounded MT Bold" pitchFamily="34" charset="0"/>
                        </a:rPr>
                        <a:t>However, undue executive influence could potentially be applied</a:t>
                      </a:r>
                      <a:endParaRPr lang="en-GB" sz="1400" b="0" dirty="0" smtClean="0">
                        <a:solidFill>
                          <a:schemeClr val="tx1"/>
                        </a:solidFill>
                        <a:effectLst/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2057400" cy="457200"/>
          </a:xfrm>
        </p:spPr>
        <p:txBody>
          <a:bodyPr/>
          <a:lstStyle/>
          <a:p>
            <a:fld id="{FCADC143-73DB-497D-8665-52F0D5AF7375}" type="datetime3">
              <a:rPr lang="en-US" sz="1800" b="1" smtClean="0">
                <a:solidFill>
                  <a:schemeClr val="tx2"/>
                </a:solidFill>
              </a:rPr>
              <a:pPr/>
              <a:t>23 August 2013</a:t>
            </a:fld>
            <a:endParaRPr lang="en-GB" sz="1800" b="1" dirty="0">
              <a:solidFill>
                <a:schemeClr val="tx2"/>
              </a:solidFill>
            </a:endParaRP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6416040"/>
            <a:ext cx="762000" cy="365760"/>
          </a:xfrm>
        </p:spPr>
        <p:txBody>
          <a:bodyPr/>
          <a:lstStyle/>
          <a:p>
            <a:fld id="{CF3CA312-AA78-42BB-8CD4-E863B6F2C596}" type="slidenum">
              <a:rPr lang="en-GB" b="1" smtClean="0">
                <a:solidFill>
                  <a:schemeClr val="tx2"/>
                </a:solidFill>
              </a:rPr>
              <a:pPr/>
              <a:t>4</a:t>
            </a:fld>
            <a:endParaRPr lang="en-GB" b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060" y="381000"/>
            <a:ext cx="8610600" cy="8382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Arial Rounded MT Bold" pitchFamily="34" charset="0"/>
              </a:rPr>
              <a:t>Governance Practice … Cont’d</a:t>
            </a:r>
            <a:endParaRPr lang="en-GB" sz="3200" b="1" dirty="0">
              <a:latin typeface="Arial Rounded MT Bold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" y="1143000"/>
          <a:ext cx="8610600" cy="52781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72370"/>
                <a:gridCol w="1796995"/>
                <a:gridCol w="524123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Arial Rounded MT Bold" pitchFamily="34" charset="0"/>
                        </a:rPr>
                        <a:t>Category</a:t>
                      </a:r>
                      <a:endParaRPr lang="en-US" sz="1600" b="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Arial Rounded MT Bold" pitchFamily="34" charset="0"/>
                        </a:rPr>
                        <a:t>Parameter</a:t>
                      </a:r>
                      <a:endParaRPr lang="en-US" sz="1600" b="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Arial Rounded MT Bold" pitchFamily="34" charset="0"/>
                        </a:rPr>
                        <a:t>Status</a:t>
                      </a:r>
                      <a:r>
                        <a:rPr lang="en-US" sz="1600" b="0" baseline="0" dirty="0" smtClean="0">
                          <a:latin typeface="Arial Rounded MT Bold" pitchFamily="34" charset="0"/>
                        </a:rPr>
                        <a:t> </a:t>
                      </a:r>
                      <a:endParaRPr lang="en-US" sz="1600" b="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 Rounded MT Bold" pitchFamily="34" charset="0"/>
                        </a:rPr>
                        <a:t>Accountability</a:t>
                      </a:r>
                      <a:endParaRPr lang="en-US" sz="15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4163" indent="-284163"/>
                      <a:r>
                        <a:rPr lang="en-US" sz="1500" dirty="0" smtClean="0">
                          <a:latin typeface="Arial Rounded MT Bold" pitchFamily="34" charset="0"/>
                        </a:rPr>
                        <a:t>(</a:t>
                      </a:r>
                      <a:r>
                        <a:rPr lang="en-US" sz="1500" dirty="0" err="1" smtClean="0">
                          <a:latin typeface="Arial Rounded MT Bold" pitchFamily="34" charset="0"/>
                        </a:rPr>
                        <a:t>i</a:t>
                      </a:r>
                      <a:r>
                        <a:rPr lang="en-US" sz="1500" dirty="0" smtClean="0">
                          <a:latin typeface="Arial Rounded MT Bold" pitchFamily="34" charset="0"/>
                        </a:rPr>
                        <a:t>)  Decision Making</a:t>
                      </a:r>
                      <a:r>
                        <a:rPr lang="en-US" sz="1500" baseline="0" dirty="0" smtClean="0">
                          <a:latin typeface="Arial Rounded MT Bold" pitchFamily="34" charset="0"/>
                        </a:rPr>
                        <a:t> Process</a:t>
                      </a:r>
                      <a:endParaRPr lang="en-US" sz="15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lvl="1" indent="-225425">
                        <a:buClrTx/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latin typeface="Arial Rounded MT Bold" pitchFamily="34" charset="0"/>
                        </a:rPr>
                        <a:t>PenCom is administratively structured into five divisions</a:t>
                      </a:r>
                    </a:p>
                    <a:p>
                      <a:pPr marL="225425" lvl="1" indent="-225425">
                        <a:buClrTx/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latin typeface="Arial Rounded MT Bold" pitchFamily="34" charset="0"/>
                        </a:rPr>
                        <a:t>To ensure consistency with overall objectives and purpose, a-four-year strategic plan was drawn</a:t>
                      </a:r>
                    </a:p>
                    <a:p>
                      <a:pPr marL="225425" lvl="1" indent="-225425">
                        <a:buClrTx/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latin typeface="Arial Rounded MT Bold" pitchFamily="34" charset="0"/>
                        </a:rPr>
                        <a:t>Clear reporting lines are drawn and documented</a:t>
                      </a:r>
                    </a:p>
                    <a:p>
                      <a:pPr marL="225425" lvl="1" indent="-225425">
                        <a:buClrTx/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latin typeface="Arial Rounded MT Bold" pitchFamily="34" charset="0"/>
                        </a:rPr>
                        <a:t>Procedures for authorization are clearly documented with demarcation for various levels of authorization</a:t>
                      </a:r>
                    </a:p>
                    <a:p>
                      <a:pPr marL="225425" lvl="1" indent="-225425">
                        <a:buClrTx/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latin typeface="Arial Rounded MT Bold" pitchFamily="34" charset="0"/>
                        </a:rPr>
                        <a:t>Pension Industry Policy decisions are taken in  consultation with industry stakeholders</a:t>
                      </a:r>
                      <a:endParaRPr lang="en-US" sz="1600" dirty="0" smtClean="0">
                        <a:solidFill>
                          <a:schemeClr val="tx1"/>
                        </a:solidFill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40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4488" indent="-344488"/>
                      <a:r>
                        <a:rPr lang="en-US" sz="1500" dirty="0" smtClean="0">
                          <a:latin typeface="Arial Rounded MT Bold" pitchFamily="34" charset="0"/>
                        </a:rPr>
                        <a:t>(ii)  External Audits</a:t>
                      </a:r>
                      <a:endParaRPr lang="en-US" sz="15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lvl="2" indent="-225425">
                        <a:buClrTx/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latin typeface="Arial Rounded MT Bold" pitchFamily="34" charset="0"/>
                        </a:rPr>
                        <a:t>Section 25 of the PRA 2004 mandates PenCom to keep proper accounts and records which should be audited by external auditors not later than 4 months after the end of each year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4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4488" indent="-344488"/>
                      <a:r>
                        <a:rPr lang="en-US" sz="1500" dirty="0" smtClean="0">
                          <a:latin typeface="Arial Rounded MT Bold" pitchFamily="34" charset="0"/>
                        </a:rPr>
                        <a:t>(iii) Performance Measurement</a:t>
                      </a:r>
                      <a:endParaRPr lang="en-US" sz="15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indent="-225425">
                        <a:buFont typeface="Arial" pitchFamily="34" charset="0"/>
                        <a:buChar char="•"/>
                      </a:pPr>
                      <a:r>
                        <a:rPr lang="en-GB" sz="1600" dirty="0" smtClean="0">
                          <a:latin typeface="Arial Rounded MT Bold" pitchFamily="34" charset="0"/>
                        </a:rPr>
                        <a:t>Development of performance measures part</a:t>
                      </a:r>
                      <a:r>
                        <a:rPr lang="en-GB" sz="1600" baseline="0" dirty="0" smtClean="0">
                          <a:latin typeface="Arial Rounded MT Bold" pitchFamily="34" charset="0"/>
                        </a:rPr>
                        <a:t> of Strategy Plan</a:t>
                      </a:r>
                    </a:p>
                    <a:p>
                      <a:pPr marL="225425" indent="-225425">
                        <a:buFont typeface="Arial" pitchFamily="34" charset="0"/>
                        <a:buChar char="•"/>
                      </a:pPr>
                      <a:r>
                        <a:rPr lang="en-GB" sz="1600" b="0" baseline="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  <a:cs typeface="Arial" pitchFamily="34" charset="0"/>
                        </a:rPr>
                        <a:t>Independent assessment of PenCom was conducted against the IOPS Principles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5F7AE-8D07-41F1-A546-7FA69186D9C5}" type="datetime3">
              <a:rPr lang="en-US" smtClean="0"/>
              <a:pPr/>
              <a:t>23 August 2013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CA312-AA78-42BB-8CD4-E863B6F2C596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7" name="Date Placeholder 3"/>
          <p:cNvSpPr txBox="1">
            <a:spLocks/>
          </p:cNvSpPr>
          <p:nvPr/>
        </p:nvSpPr>
        <p:spPr>
          <a:xfrm>
            <a:off x="228600" y="6477000"/>
            <a:ext cx="2057400" cy="457200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DC143-73DB-497D-8665-52F0D5AF7375}" type="datetime3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 August 2013</a:t>
            </a:fld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4"/>
          <p:cNvSpPr txBox="1">
            <a:spLocks/>
          </p:cNvSpPr>
          <p:nvPr/>
        </p:nvSpPr>
        <p:spPr>
          <a:xfrm>
            <a:off x="8174736" y="6416040"/>
            <a:ext cx="762000" cy="365760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3CA312-AA78-42BB-8CD4-E863B6F2C596}" type="slidenum">
              <a:rPr kumimoji="0" lang="en-GB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5"/>
          <p:cNvGraphicFramePr>
            <a:graphicFrameLocks noGrp="1"/>
          </p:cNvGraphicFramePr>
          <p:nvPr>
            <p:ph idx="1"/>
          </p:nvPr>
        </p:nvGraphicFramePr>
        <p:xfrm>
          <a:off x="455612" y="1143000"/>
          <a:ext cx="8307388" cy="48209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387420"/>
                <a:gridCol w="1634316"/>
                <a:gridCol w="1736458"/>
                <a:gridCol w="1549194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en-GB" dirty="0" smtClean="0">
                          <a:latin typeface="Arial Rounded MT Bold" pitchFamily="34" charset="0"/>
                        </a:rPr>
                        <a:t>Principle </a:t>
                      </a:r>
                      <a:endParaRPr lang="en-GB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Rounded MT Bold" pitchFamily="34" charset="0"/>
                        </a:rPr>
                        <a:t>Assessment of implementation</a:t>
                      </a:r>
                      <a:endParaRPr kumimoji="0" lang="en-GB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41350" algn="l"/>
                        </a:tabLst>
                      </a:pPr>
                      <a:r>
                        <a:rPr kumimoji="0" lang="en-GB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Rounded MT Bold" pitchFamily="34" charset="0"/>
                        </a:rPr>
                        <a:t>Fully 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31838" algn="l"/>
                        </a:tabLst>
                      </a:pPr>
                      <a:r>
                        <a:rPr kumimoji="0" lang="en-GB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Rounded MT Bold" pitchFamily="34" charset="0"/>
                        </a:rPr>
                        <a:t>Broadly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79450" algn="l"/>
                        </a:tabLst>
                      </a:pPr>
                      <a:r>
                        <a:rPr kumimoji="0" lang="en-GB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Rounded MT Bold" pitchFamily="34" charset="0"/>
                        </a:rPr>
                        <a:t>Partly 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Rounded MT Bold" pitchFamily="34" charset="0"/>
                      </a:endParaRPr>
                    </a:p>
                  </a:txBody>
                  <a:tcPr horzOverflow="overflow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 Rounded MT Bold" pitchFamily="34" charset="0"/>
                        </a:rPr>
                        <a:t>Objectives 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 Rounded MT Bold" pitchFamily="34" charset="0"/>
                        </a:rPr>
                        <a:t>X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 Rounded MT Bold" pitchFamily="34" charset="0"/>
                        </a:rPr>
                        <a:t>Independence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 Rounded MT Bold" pitchFamily="34" charset="0"/>
                        </a:rPr>
                        <a:t>X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 Rounded MT Bold" pitchFamily="34" charset="0"/>
                        </a:rPr>
                        <a:t>Adequate Resources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 Rounded MT Bold" pitchFamily="34" charset="0"/>
                        </a:rPr>
                        <a:t>X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 Rounded MT Bold" pitchFamily="34" charset="0"/>
                        </a:rPr>
                        <a:t>Adequate Powers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 Rounded MT Bold" pitchFamily="34" charset="0"/>
                        </a:rPr>
                        <a:t>X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 Rounded MT Bold" pitchFamily="34" charset="0"/>
                        </a:rPr>
                        <a:t>Risk Orientation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 Rounded MT Bold" pitchFamily="34" charset="0"/>
                        </a:rPr>
                        <a:t>X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 Rounded MT Bold" pitchFamily="34" charset="0"/>
                        </a:rPr>
                        <a:t>Proportionality and Consistency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 Rounded MT Bold" pitchFamily="34" charset="0"/>
                        </a:rPr>
                        <a:t>X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 Rounded MT Bold" pitchFamily="34" charset="0"/>
                        </a:rPr>
                        <a:t>Consultation and Cooperation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 Rounded MT Bold" pitchFamily="34" charset="0"/>
                        </a:rPr>
                        <a:t>X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 Rounded MT Bold" pitchFamily="34" charset="0"/>
                        </a:rPr>
                        <a:t>Confidentiality 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 Rounded MT Bold" pitchFamily="34" charset="0"/>
                        </a:rPr>
                        <a:t>X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 Rounded MT Bold" pitchFamily="34" charset="0"/>
                        </a:rPr>
                        <a:t>Transparency 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 Rounded MT Bold" pitchFamily="34" charset="0"/>
                        </a:rPr>
                        <a:t>X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 Rounded MT Bold" pitchFamily="34" charset="0"/>
                        </a:rPr>
                        <a:t>Governance 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 Rounded MT Bold" pitchFamily="34" charset="0"/>
                        </a:rPr>
                        <a:t>X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 smtClean="0">
                          <a:latin typeface="Arial Rounded MT Bold" pitchFamily="34" charset="0"/>
                        </a:rPr>
                        <a:t>Total 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 Rounded MT Bold" pitchFamily="34" charset="0"/>
                        </a:rPr>
                        <a:t>3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 Rounded MT Bold" pitchFamily="34" charset="0"/>
                        </a:rPr>
                        <a:t>5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Arial Rounded MT Bold" pitchFamily="34" charset="0"/>
                        </a:rPr>
                        <a:t>2 </a:t>
                      </a:r>
                      <a:endParaRPr lang="en-GB" sz="1400" b="0" dirty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610600" cy="838200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 smtClean="0">
                <a:latin typeface="Arial Rounded MT Bold" pitchFamily="34" charset="0"/>
              </a:rPr>
              <a:t>Assessment Matrix on Compliance with IOPS Principles</a:t>
            </a:r>
            <a:endParaRPr lang="en-GB" sz="2400" b="1" dirty="0">
              <a:latin typeface="Arial Rounded MT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943600"/>
            <a:ext cx="646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</a:t>
            </a:r>
            <a:r>
              <a:rPr lang="en-US" sz="1600" b="1" dirty="0" smtClean="0">
                <a:latin typeface="Arial Rounded MT Bold" pitchFamily="34" charset="0"/>
              </a:rPr>
              <a:t>Assessment conducted by an Independent Consultant in 2011</a:t>
            </a:r>
            <a:endParaRPr lang="en-US" sz="1600" b="1" dirty="0">
              <a:latin typeface="Arial Rounded MT Bold" pitchFamily="34" charset="0"/>
            </a:endParaRP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385560"/>
            <a:ext cx="2057400" cy="457200"/>
          </a:xfrm>
        </p:spPr>
        <p:txBody>
          <a:bodyPr/>
          <a:lstStyle/>
          <a:p>
            <a:fld id="{FCADC143-73DB-497D-8665-52F0D5AF7375}" type="datetime3">
              <a:rPr lang="en-US" sz="1800" b="1" smtClean="0">
                <a:solidFill>
                  <a:schemeClr val="tx2"/>
                </a:solidFill>
              </a:rPr>
              <a:pPr/>
              <a:t>23 August 2013</a:t>
            </a:fld>
            <a:endParaRPr lang="en-GB" sz="1800" b="1" dirty="0">
              <a:solidFill>
                <a:schemeClr val="tx2"/>
              </a:solidFill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6324600"/>
            <a:ext cx="762000" cy="365760"/>
          </a:xfrm>
        </p:spPr>
        <p:txBody>
          <a:bodyPr/>
          <a:lstStyle/>
          <a:p>
            <a:fld id="{CF3CA312-AA78-42BB-8CD4-E863B6F2C596}" type="slidenum">
              <a:rPr lang="en-GB" b="1" smtClean="0">
                <a:solidFill>
                  <a:schemeClr val="tx2"/>
                </a:solidFill>
              </a:rPr>
              <a:pPr/>
              <a:t>6</a:t>
            </a:fld>
            <a:endParaRPr lang="en-GB" b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110" y="442210"/>
            <a:ext cx="8610600" cy="8382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Arial Rounded MT Bold" pitchFamily="34" charset="0"/>
              </a:rPr>
              <a:t>Governance Practice … Cont’d</a:t>
            </a:r>
            <a:endParaRPr lang="en-GB" sz="3200" b="1" dirty="0">
              <a:latin typeface="Arial Rounded MT Bold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1371600"/>
          <a:ext cx="8610600" cy="494995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72370"/>
                <a:gridCol w="1796995"/>
                <a:gridCol w="524123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Arial Rounded MT Bold" pitchFamily="34" charset="0"/>
                        </a:rPr>
                        <a:t>Governance Category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Arial Rounded MT Bold" pitchFamily="34" charset="0"/>
                        </a:rPr>
                        <a:t>Parameter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Arial Rounded MT Bold" pitchFamily="34" charset="0"/>
                        </a:rPr>
                        <a:t>Status</a:t>
                      </a:r>
                      <a:r>
                        <a:rPr lang="en-US" sz="1600" b="0" baseline="0" dirty="0" smtClean="0">
                          <a:solidFill>
                            <a:schemeClr val="bg1"/>
                          </a:solidFill>
                          <a:latin typeface="Arial Rounded MT Bold" pitchFamily="34" charset="0"/>
                        </a:rPr>
                        <a:t> 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Transparency</a:t>
                      </a:r>
                      <a:endParaRPr lang="en-US" sz="1500" dirty="0">
                        <a:solidFill>
                          <a:schemeClr val="tx1"/>
                        </a:solidFill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indent="-225425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(</a:t>
                      </a:r>
                      <a:r>
                        <a:rPr lang="en-US" sz="1500" dirty="0" err="1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i</a:t>
                      </a: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) Objectives and achievements clearly</a:t>
                      </a:r>
                      <a:r>
                        <a:rPr lang="en-US" sz="1500" baseline="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 understood</a:t>
                      </a:r>
                      <a:endParaRPr lang="en-US" sz="1500" dirty="0">
                        <a:solidFill>
                          <a:schemeClr val="tx1"/>
                        </a:solidFill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marR="0" lvl="1" indent="-2254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PenCom has a clear mandate, mission and strategic objectives</a:t>
                      </a:r>
                    </a:p>
                    <a:p>
                      <a:pPr marL="225425" marR="0" lvl="1" indent="-2254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Activities are reported through annual and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 quarterly reports, which  are available on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website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4163" indent="-284163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(ii)  Consultation</a:t>
                      </a:r>
                      <a:endParaRPr lang="en-US" sz="1500" dirty="0">
                        <a:solidFill>
                          <a:schemeClr val="tx1"/>
                        </a:solidFill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marR="0" lvl="1" indent="-22542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A highly consultative approach on regulatory and supervisory matters has been established</a:t>
                      </a:r>
                    </a:p>
                    <a:p>
                      <a:pPr marL="225425" marR="0" lvl="1" indent="-22542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Quarterly consultative forum with Pension Fund Operators</a:t>
                      </a:r>
                    </a:p>
                    <a:p>
                      <a:pPr marL="225425" marR="0" lvl="1" indent="-22542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Information exchange and co-operation with other supervisors has been instituted where appropriate</a:t>
                      </a:r>
                      <a:endParaRPr lang="en-GB" sz="1600" b="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4163" indent="-284163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  <a:cs typeface="Arial" pitchFamily="34" charset="0"/>
                        </a:rPr>
                        <a:t>(iii) Appeal procedure</a:t>
                      </a:r>
                      <a:endParaRPr lang="en-US" sz="1500" dirty="0">
                        <a:solidFill>
                          <a:schemeClr val="tx1"/>
                        </a:solidFill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marR="0" lvl="1" indent="-22542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</a:rPr>
                        <a:t>Developed Framework for Regime of Sanctions</a:t>
                      </a:r>
                    </a:p>
                    <a:p>
                      <a:pPr marL="225425" marR="0" lvl="1" indent="-22542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dirty="0" smtClean="0">
                          <a:latin typeface="Arial Rounded MT Bold" pitchFamily="34" charset="0"/>
                          <a:cs typeface="Arial" pitchFamily="34" charset="0"/>
                        </a:rPr>
                        <a:t>Transparency, proportionality and consistency in the application of sanctions and penalties</a:t>
                      </a:r>
                    </a:p>
                    <a:p>
                      <a:pPr marL="225425" marR="0" lvl="1" indent="-22542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  <a:cs typeface="Arial" pitchFamily="34" charset="0"/>
                        </a:rPr>
                        <a:t>PenCom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Arial Rounded MT Bold" pitchFamily="34" charset="0"/>
                          <a:cs typeface="Arial" pitchFamily="34" charset="0"/>
                        </a:rPr>
                        <a:t> can be sued in a court of competent jurisdiction</a:t>
                      </a:r>
                      <a:endParaRPr lang="en-GB" sz="1600" b="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Date Placeholder 3"/>
          <p:cNvSpPr txBox="1">
            <a:spLocks/>
          </p:cNvSpPr>
          <p:nvPr/>
        </p:nvSpPr>
        <p:spPr>
          <a:xfrm>
            <a:off x="228600" y="6477000"/>
            <a:ext cx="2057400" cy="457200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ADC143-73DB-497D-8665-52F0D5AF7375}" type="datetime3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 August 2013</a:t>
            </a:fld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4"/>
          <p:cNvSpPr txBox="1">
            <a:spLocks/>
          </p:cNvSpPr>
          <p:nvPr/>
        </p:nvSpPr>
        <p:spPr>
          <a:xfrm>
            <a:off x="8174736" y="6416040"/>
            <a:ext cx="762000" cy="365760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3CA312-AA78-42BB-8CD4-E863B6F2C596}" type="slidenum">
              <a:rPr kumimoji="0" lang="en-GB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610600" cy="8382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Arial Rounded MT Bold" pitchFamily="34" charset="0"/>
              </a:rPr>
              <a:t>Governance Practice … Cont’d</a:t>
            </a:r>
            <a:endParaRPr lang="en-GB" sz="3200" b="1" dirty="0">
              <a:latin typeface="Arial Rounded MT Bold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" y="1066800"/>
          <a:ext cx="8610600" cy="5496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95400"/>
                <a:gridCol w="1646420"/>
                <a:gridCol w="566878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Arial Rounded MT Bold" pitchFamily="34" charset="0"/>
                        </a:rPr>
                        <a:t>Category</a:t>
                      </a:r>
                      <a:endParaRPr lang="en-US" sz="1600" b="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Arial Rounded MT Bold" pitchFamily="34" charset="0"/>
                        </a:rPr>
                        <a:t>Parameter</a:t>
                      </a:r>
                      <a:endParaRPr lang="en-US" sz="1600" b="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Arial Rounded MT Bold" pitchFamily="34" charset="0"/>
                        </a:rPr>
                        <a:t>Status</a:t>
                      </a:r>
                      <a:r>
                        <a:rPr lang="en-US" sz="1600" b="0" baseline="0" dirty="0" smtClean="0">
                          <a:latin typeface="Arial Rounded MT Bold" pitchFamily="34" charset="0"/>
                        </a:rPr>
                        <a:t> </a:t>
                      </a:r>
                      <a:endParaRPr lang="en-US" sz="1600" b="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Arial Rounded MT Bold" pitchFamily="34" charset="0"/>
                        </a:rPr>
                        <a:t>Integrity</a:t>
                      </a:r>
                      <a:endParaRPr lang="en-US" sz="15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indent="-225425"/>
                      <a:r>
                        <a:rPr lang="en-US" sz="1500" dirty="0" smtClean="0">
                          <a:latin typeface="Arial Rounded MT Bold" pitchFamily="34" charset="0"/>
                        </a:rPr>
                        <a:t>(</a:t>
                      </a:r>
                      <a:r>
                        <a:rPr lang="en-US" sz="1500" dirty="0" err="1" smtClean="0">
                          <a:latin typeface="Arial Rounded MT Bold" pitchFamily="34" charset="0"/>
                        </a:rPr>
                        <a:t>i</a:t>
                      </a:r>
                      <a:r>
                        <a:rPr lang="en-US" sz="1500" dirty="0" smtClean="0">
                          <a:latin typeface="Arial Rounded MT Bold" pitchFamily="34" charset="0"/>
                        </a:rPr>
                        <a:t>) Codes of Conduct</a:t>
                      </a:r>
                      <a:endParaRPr lang="en-US" sz="15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lvl="1" indent="-225425" algn="just" fontAlgn="auto">
                        <a:lnSpc>
                          <a:spcPct val="80000"/>
                        </a:lnSpc>
                        <a:spcBef>
                          <a:spcPts val="370"/>
                        </a:spcBef>
                        <a:spcAft>
                          <a:spcPts val="0"/>
                        </a:spcAft>
                        <a:buClrTx/>
                        <a:buSzPct val="90000"/>
                        <a:buFont typeface="Arial" pitchFamily="34" charset="0"/>
                        <a:buChar char="•"/>
                        <a:defRPr/>
                      </a:pPr>
                      <a:r>
                        <a:rPr lang="en-US" sz="1500" i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Rounded MT Bold" pitchFamily="34" charset="0"/>
                          <a:cs typeface="Arial" pitchFamily="34" charset="0"/>
                        </a:rPr>
                        <a:t>Codes of Corporate Governance for Pension Fund Operators developed and issued</a:t>
                      </a:r>
                    </a:p>
                    <a:p>
                      <a:pPr marL="225425" lvl="1" indent="-225425" algn="just" fontAlgn="auto">
                        <a:lnSpc>
                          <a:spcPct val="80000"/>
                        </a:lnSpc>
                        <a:spcBef>
                          <a:spcPts val="370"/>
                        </a:spcBef>
                        <a:spcAft>
                          <a:spcPts val="0"/>
                        </a:spcAft>
                        <a:buClrTx/>
                        <a:buSzPct val="90000"/>
                        <a:buFont typeface="Arial" pitchFamily="34" charset="0"/>
                        <a:buChar char="•"/>
                        <a:defRPr/>
                      </a:pPr>
                      <a:r>
                        <a:rPr lang="en-US" sz="1500" i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Arial Rounded MT Bold" pitchFamily="34" charset="0"/>
                          <a:cs typeface="Arial" pitchFamily="34" charset="0"/>
                        </a:rPr>
                        <a:t>Code of ethics and Business practices for Pension Operators developed and issued</a:t>
                      </a:r>
                    </a:p>
                    <a:p>
                      <a:pPr marL="225425" marR="0" lvl="1" indent="-2254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500" dirty="0" smtClean="0">
                          <a:latin typeface="Arial Rounded MT Bold" pitchFamily="34" charset="0"/>
                        </a:rPr>
                        <a:t>Procedures covering staff conduct</a:t>
                      </a:r>
                      <a:r>
                        <a:rPr lang="en-GB" sz="1500" baseline="0" dirty="0" smtClean="0">
                          <a:latin typeface="Arial Rounded MT Bold" pitchFamily="34" charset="0"/>
                        </a:rPr>
                        <a:t> </a:t>
                      </a:r>
                      <a:r>
                        <a:rPr lang="en-GB" sz="1500" dirty="0" smtClean="0">
                          <a:latin typeface="Arial Rounded MT Bold" pitchFamily="34" charset="0"/>
                        </a:rPr>
                        <a:t>and managing potential conflicts of interest  also in place</a:t>
                      </a:r>
                      <a:r>
                        <a:rPr lang="en-US" sz="1500" baseline="0" dirty="0" smtClean="0">
                          <a:latin typeface="Arial Rounded MT Bold" pitchFamily="34" charset="0"/>
                        </a:rPr>
                        <a:t> </a:t>
                      </a:r>
                      <a:endParaRPr lang="en-US" sz="1500" b="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5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00050" indent="-400050">
                        <a:buAutoNum type="romanLcParenBoth" startAt="2"/>
                      </a:pPr>
                      <a:r>
                        <a:rPr lang="en-US" sz="1500" dirty="0" smtClean="0">
                          <a:latin typeface="Arial Rounded MT Bold" pitchFamily="34" charset="0"/>
                        </a:rPr>
                        <a:t>Discretion to apply powers</a:t>
                      </a:r>
                      <a:endParaRPr lang="en-US" sz="15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marR="0" lvl="1" indent="-22542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500" dirty="0" smtClean="0">
                          <a:latin typeface="Arial Rounded MT Bold" pitchFamily="34" charset="0"/>
                        </a:rPr>
                        <a:t>The Act has</a:t>
                      </a:r>
                      <a:r>
                        <a:rPr lang="en-GB" sz="1500" baseline="0" dirty="0" smtClean="0">
                          <a:latin typeface="Arial Rounded MT Bold" pitchFamily="34" charset="0"/>
                        </a:rPr>
                        <a:t> given PenCom powers to ensure the efficient performance of the pension industry</a:t>
                      </a:r>
                      <a:endParaRPr lang="en-GB" sz="1500" b="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5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00050" indent="-400050">
                        <a:buNone/>
                      </a:pPr>
                      <a:r>
                        <a:rPr lang="en-US" sz="1500" dirty="0" smtClean="0">
                          <a:latin typeface="Arial Rounded MT Bold" pitchFamily="34" charset="0"/>
                        </a:rPr>
                        <a:t>(iii)   Internal Controls</a:t>
                      </a:r>
                      <a:endParaRPr lang="en-US" sz="15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lvl="1" indent="-225425">
                        <a:buClrTx/>
                        <a:buFont typeface="Arial" pitchFamily="34" charset="0"/>
                        <a:buChar char="•"/>
                      </a:pPr>
                      <a:r>
                        <a:rPr lang="en-US" sz="1500" dirty="0" smtClean="0">
                          <a:latin typeface="Arial Rounded MT Bold" pitchFamily="34" charset="0"/>
                        </a:rPr>
                        <a:t>The Commission has an internal Audit Department</a:t>
                      </a:r>
                      <a:r>
                        <a:rPr lang="en-US" sz="1500" baseline="0" dirty="0" smtClean="0">
                          <a:latin typeface="Arial Rounded MT Bold" pitchFamily="34" charset="0"/>
                        </a:rPr>
                        <a:t> that </a:t>
                      </a:r>
                      <a:r>
                        <a:rPr lang="en-US" sz="1500" dirty="0" smtClean="0">
                          <a:latin typeface="Arial Rounded MT Bold" pitchFamily="34" charset="0"/>
                        </a:rPr>
                        <a:t>ensures adherence to laid down procedures and policies</a:t>
                      </a:r>
                    </a:p>
                    <a:p>
                      <a:pPr marL="225425" indent="-225425">
                        <a:buClrTx/>
                        <a:buFont typeface="Arial" pitchFamily="34" charset="0"/>
                        <a:buChar char="•"/>
                      </a:pPr>
                      <a:r>
                        <a:rPr lang="en-US" sz="1500" dirty="0" smtClean="0">
                          <a:latin typeface="Arial Rounded MT Bold" pitchFamily="34" charset="0"/>
                        </a:rPr>
                        <a:t>Mandated to submit its Annual Report to the President and Public Account Committee of the National Assembly not later than 6 months after the end of each year</a:t>
                      </a:r>
                    </a:p>
                    <a:p>
                      <a:pPr marL="225425" indent="-225425">
                        <a:buClrTx/>
                        <a:buFont typeface="Arial" pitchFamily="34" charset="0"/>
                        <a:buChar char="•"/>
                      </a:pPr>
                      <a:r>
                        <a:rPr lang="en-US" sz="1500" dirty="0" smtClean="0">
                          <a:latin typeface="Arial Rounded MT Bold" pitchFamily="34" charset="0"/>
                        </a:rPr>
                        <a:t>Mandated to publish annual report not later than 6 months after the end of the year in at least 3 National Newspapers circulating in Nigeria</a:t>
                      </a:r>
                      <a:endParaRPr lang="en-US" sz="1500" dirty="0" smtClean="0">
                        <a:solidFill>
                          <a:schemeClr val="tx1"/>
                        </a:solidFill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5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00050" indent="-400050">
                        <a:buNone/>
                      </a:pPr>
                      <a:r>
                        <a:rPr lang="en-US" sz="1500" dirty="0" smtClean="0">
                          <a:latin typeface="Arial Rounded MT Bold" pitchFamily="34" charset="0"/>
                        </a:rPr>
                        <a:t>(iv)  Competent Staff</a:t>
                      </a:r>
                      <a:endParaRPr lang="en-US" sz="1500" dirty="0"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5425" marR="0" lvl="1" indent="-22542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500" b="0" dirty="0" smtClean="0">
                          <a:solidFill>
                            <a:schemeClr val="tx1"/>
                          </a:solidFill>
                          <a:effectLst/>
                          <a:latin typeface="Arial Rounded MT Bold" pitchFamily="34" charset="0"/>
                        </a:rPr>
                        <a:t>There are processes that ensure only competent staff are recruited</a:t>
                      </a:r>
                    </a:p>
                    <a:p>
                      <a:pPr marL="225425" marR="0" lvl="1" indent="-22542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5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Rounded MT Bold" pitchFamily="34" charset="0"/>
                          <a:ea typeface="+mn-ea"/>
                          <a:cs typeface="+mn-cs"/>
                        </a:rPr>
                        <a:t>Collaborating with other agencies on capacity building</a:t>
                      </a:r>
                    </a:p>
                    <a:p>
                      <a:pPr marL="225425" marR="0" lvl="1" indent="-225425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5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Rounded MT Bold" pitchFamily="34" charset="0"/>
                          <a:ea typeface="+mn-ea"/>
                          <a:cs typeface="+mn-cs"/>
                        </a:rPr>
                        <a:t>Developing a Industry Training Institute </a:t>
                      </a:r>
                      <a:endParaRPr lang="en-GB" sz="1500" b="0" dirty="0" smtClean="0">
                        <a:solidFill>
                          <a:schemeClr val="tx1"/>
                        </a:solidFill>
                        <a:effectLst/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2057400" cy="457200"/>
          </a:xfrm>
        </p:spPr>
        <p:txBody>
          <a:bodyPr/>
          <a:lstStyle/>
          <a:p>
            <a:fld id="{FCADC143-73DB-497D-8665-52F0D5AF7375}" type="datetime3">
              <a:rPr lang="en-US" sz="1800" b="1" smtClean="0">
                <a:solidFill>
                  <a:schemeClr val="tx2"/>
                </a:solidFill>
              </a:rPr>
              <a:pPr/>
              <a:t>23 August 2013</a:t>
            </a:fld>
            <a:endParaRPr lang="en-GB" sz="1800" b="1" dirty="0">
              <a:solidFill>
                <a:schemeClr val="tx2"/>
              </a:solidFill>
            </a:endParaRP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6416040"/>
            <a:ext cx="762000" cy="365760"/>
          </a:xfrm>
        </p:spPr>
        <p:txBody>
          <a:bodyPr/>
          <a:lstStyle/>
          <a:p>
            <a:fld id="{CF3CA312-AA78-42BB-8CD4-E863B6F2C596}" type="slidenum">
              <a:rPr lang="en-GB" b="1" smtClean="0">
                <a:solidFill>
                  <a:schemeClr val="tx2"/>
                </a:solidFill>
              </a:rPr>
              <a:pPr/>
              <a:t>8</a:t>
            </a:fld>
            <a:endParaRPr lang="en-GB" b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458200" cy="914400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latin typeface="Arial Rounded MT Bold" pitchFamily="34" charset="0"/>
              </a:rPr>
              <a:t>Key Governance Challenges in PenCom</a:t>
            </a:r>
            <a:endParaRPr lang="en-GB" sz="3000" b="1" dirty="0"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10600" cy="4876800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sz="2600" dirty="0" smtClean="0">
                <a:latin typeface="Arial Rounded MT Bold" pitchFamily="34" charset="0"/>
              </a:rPr>
              <a:t>Inadequate understanding of the workings of the Contributory Pension Scheme (CPS) by the public</a:t>
            </a:r>
          </a:p>
          <a:p>
            <a:pPr>
              <a:buClrTx/>
            </a:pPr>
            <a:r>
              <a:rPr lang="en-US" sz="2600" dirty="0" smtClean="0">
                <a:latin typeface="Arial Rounded MT Bold" pitchFamily="34" charset="0"/>
              </a:rPr>
              <a:t>Non-compliance with some provisions of the PRA 2004 by some private sector employers</a:t>
            </a:r>
          </a:p>
          <a:p>
            <a:pPr>
              <a:buClrTx/>
            </a:pPr>
            <a:r>
              <a:rPr lang="en-US" sz="2600" dirty="0" smtClean="0">
                <a:latin typeface="Arial Rounded MT Bold" pitchFamily="34" charset="0"/>
              </a:rPr>
              <a:t>Weak corporate governance among the Pension Fund Administrators</a:t>
            </a:r>
          </a:p>
          <a:p>
            <a:pPr>
              <a:buClrTx/>
            </a:pPr>
            <a:r>
              <a:rPr lang="en-US" sz="2600" dirty="0" smtClean="0">
                <a:latin typeface="Arial Rounded MT Bold" pitchFamily="34" charset="0"/>
              </a:rPr>
              <a:t>Poor service delivery by some PFAs</a:t>
            </a:r>
          </a:p>
          <a:p>
            <a:pPr>
              <a:buClrTx/>
            </a:pPr>
            <a:r>
              <a:rPr lang="en-US" sz="2600" dirty="0" smtClean="0">
                <a:latin typeface="Arial Rounded MT Bold" pitchFamily="34" charset="0"/>
              </a:rPr>
              <a:t>Dependence on government on funding capital projects</a:t>
            </a:r>
          </a:p>
          <a:p>
            <a:pPr>
              <a:buClrTx/>
            </a:pPr>
            <a:r>
              <a:rPr lang="en-US" sz="2600" dirty="0" smtClean="0">
                <a:latin typeface="Arial Rounded MT Bold" pitchFamily="34" charset="0"/>
              </a:rPr>
              <a:t>Executive powers to sack Board members without necessarily completing their tenure</a:t>
            </a:r>
          </a:p>
          <a:p>
            <a:pPr>
              <a:buClrTx/>
            </a:pPr>
            <a:endParaRPr lang="en-GB" sz="2600" dirty="0">
              <a:latin typeface="Arial Rounded MT Bold" pitchFamily="34" charset="0"/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61760"/>
            <a:ext cx="2057400" cy="457200"/>
          </a:xfrm>
        </p:spPr>
        <p:txBody>
          <a:bodyPr/>
          <a:lstStyle/>
          <a:p>
            <a:fld id="{FCADC143-73DB-497D-8665-52F0D5AF7375}" type="datetime3">
              <a:rPr lang="en-US" sz="1800" b="1" smtClean="0">
                <a:solidFill>
                  <a:schemeClr val="tx2"/>
                </a:solidFill>
              </a:rPr>
              <a:pPr/>
              <a:t>23 August 2013</a:t>
            </a:fld>
            <a:endParaRPr lang="en-GB" sz="1800" b="1" dirty="0">
              <a:solidFill>
                <a:schemeClr val="tx2"/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6400800"/>
            <a:ext cx="762000" cy="365760"/>
          </a:xfrm>
        </p:spPr>
        <p:txBody>
          <a:bodyPr/>
          <a:lstStyle/>
          <a:p>
            <a:fld id="{CF3CA312-AA78-42BB-8CD4-E863B6F2C596}" type="slidenum">
              <a:rPr lang="en-GB" b="1" smtClean="0">
                <a:solidFill>
                  <a:schemeClr val="tx2"/>
                </a:solidFill>
              </a:rPr>
              <a:pPr/>
              <a:t>9</a:t>
            </a:fld>
            <a:endParaRPr lang="en-GB" b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1302</TotalTime>
  <Words>1149</Words>
  <Application>Microsoft Office PowerPoint</Application>
  <PresentationFormat>On-screen Show (4:3)</PresentationFormat>
  <Paragraphs>187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Urban</vt:lpstr>
      <vt:lpstr>CorelDRAW</vt:lpstr>
      <vt:lpstr>Governance of Pension Supervisory Authorities: Evidence from Nigeria</vt:lpstr>
      <vt:lpstr>Outline</vt:lpstr>
      <vt:lpstr>Pension Supervisory Authority (PSA) Governance</vt:lpstr>
      <vt:lpstr>Governance Practice in National Pension Commission</vt:lpstr>
      <vt:lpstr>Governance Practice … Cont’d</vt:lpstr>
      <vt:lpstr>Assessment Matrix on Compliance with IOPS Principles</vt:lpstr>
      <vt:lpstr>Governance Practice … Cont’d</vt:lpstr>
      <vt:lpstr>Governance Practice … Cont’d</vt:lpstr>
      <vt:lpstr>Key Governance Challenges in PenCom</vt:lpstr>
      <vt:lpstr>Efforts Made to Improve Good Governance Practices in the Commission</vt:lpstr>
      <vt:lpstr>Efforts Made to Improve Good Governance….Cont’d</vt:lpstr>
      <vt:lpstr>Slide 12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Governance of Pension Supervisory Authorities: Evidence from Nigeria</dc:title>
  <dc:creator>Alayande</dc:creator>
  <cp:lastModifiedBy>ufaminu</cp:lastModifiedBy>
  <cp:revision>41</cp:revision>
  <dcterms:created xsi:type="dcterms:W3CDTF">2013-08-14T09:19:44Z</dcterms:created>
  <dcterms:modified xsi:type="dcterms:W3CDTF">2013-08-23T16:00:29Z</dcterms:modified>
</cp:coreProperties>
</file>